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283" r:id="rId2"/>
    <p:sldId id="391" r:id="rId3"/>
    <p:sldId id="392" r:id="rId4"/>
    <p:sldId id="388" r:id="rId5"/>
  </p:sldIdLst>
  <p:sldSz cx="9906000" cy="6858000" type="A4"/>
  <p:notesSz cx="6797675" cy="9926638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92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2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LESAFFREYAHIEL-09353" initials="L" lastIdx="4" clrIdx="0"/>
  <p:cmAuthor id="1" name="CHRISTINE NEU-FOURNIER" initials="CN" lastIdx="1" clrIdx="1"/>
  <p:cmAuthor id="2" name="GUIONET-00803" initials="G" lastIdx="0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EAEAEA"/>
    <a:srgbClr val="C0C0C0"/>
    <a:srgbClr val="1F497D"/>
    <a:srgbClr val="CC0000"/>
    <a:srgbClr val="66CCFF"/>
    <a:srgbClr val="C6D9F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Style moyen 3 - Accentuation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753" autoAdjust="0"/>
    <p:restoredTop sz="97870" autoAdjust="0"/>
  </p:normalViewPr>
  <p:slideViewPr>
    <p:cSldViewPr>
      <p:cViewPr varScale="1">
        <p:scale>
          <a:sx n="65" d="100"/>
          <a:sy n="65" d="100"/>
        </p:scale>
        <p:origin x="1494" y="78"/>
      </p:cViewPr>
      <p:guideLst>
        <p:guide orient="horz" pos="2880"/>
        <p:guide pos="2928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111" d="100"/>
          <a:sy n="111" d="100"/>
        </p:scale>
        <p:origin x="-1422" y="-84"/>
      </p:cViewPr>
      <p:guideLst>
        <p:guide orient="horz" pos="3127"/>
        <p:guide pos="2142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3"/>
            <a:ext cx="2946058" cy="4961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530" y="3"/>
            <a:ext cx="2946058" cy="4961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07B3F7-94A1-44BE-B721-A834BB8CF9D2}" type="datetimeFigureOut">
              <a:rPr lang="fr-FR" smtClean="0"/>
              <a:t>18/12/2024</a:t>
            </a:fld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530" y="9428223"/>
            <a:ext cx="2946058" cy="4961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9CC4EB-C44B-412F-8884-9B3095B19805}" type="slidenum">
              <a:rPr lang="fr-FR" smtClean="0"/>
              <a:t>‹N°›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2"/>
          </p:nvPr>
        </p:nvSpPr>
        <p:spPr>
          <a:xfrm>
            <a:off x="0" y="9428223"/>
            <a:ext cx="2946058" cy="4961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4869438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3"/>
            <a:ext cx="2946058" cy="4961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530" y="3"/>
            <a:ext cx="2946058" cy="4961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709613" y="744538"/>
            <a:ext cx="537845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442" y="4715271"/>
            <a:ext cx="5438792" cy="446722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28223"/>
            <a:ext cx="2946058" cy="4961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 baseline="0"/>
            </a:lvl1pPr>
          </a:lstStyle>
          <a:p>
            <a:r>
              <a:rPr lang="fr-FR" dirty="0" smtClean="0"/>
              <a:t>DDGOS/DEM/CN/CG</a:t>
            </a:r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530" y="9428223"/>
            <a:ext cx="2946058" cy="4961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65248C-0DF7-4275-86DF-151B0D7EEC3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773301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5000" b="1">
                <a:solidFill>
                  <a:schemeClr val="bg1"/>
                </a:solidFill>
                <a:latin typeface="Arial" charset="0"/>
              </a:defRPr>
            </a:lvl1pPr>
            <a:lvl2pPr marL="742950" indent="-285750" eaLnBrk="0" hangingPunct="0">
              <a:defRPr sz="5000" b="1">
                <a:solidFill>
                  <a:schemeClr val="bg1"/>
                </a:solidFill>
                <a:latin typeface="Arial" charset="0"/>
              </a:defRPr>
            </a:lvl2pPr>
            <a:lvl3pPr marL="1143000" indent="-228600" eaLnBrk="0" hangingPunct="0">
              <a:defRPr sz="5000" b="1">
                <a:solidFill>
                  <a:schemeClr val="bg1"/>
                </a:solidFill>
                <a:latin typeface="Arial" charset="0"/>
              </a:defRPr>
            </a:lvl3pPr>
            <a:lvl4pPr marL="1600200" indent="-228600" eaLnBrk="0" hangingPunct="0">
              <a:defRPr sz="5000" b="1">
                <a:solidFill>
                  <a:schemeClr val="bg1"/>
                </a:solidFill>
                <a:latin typeface="Arial" charset="0"/>
              </a:defRPr>
            </a:lvl4pPr>
            <a:lvl5pPr marL="2057400" indent="-228600" eaLnBrk="0" hangingPunct="0">
              <a:defRPr sz="5000" b="1">
                <a:solidFill>
                  <a:schemeClr val="bg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5000" b="1">
                <a:solidFill>
                  <a:schemeClr val="bg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5000" b="1">
                <a:solidFill>
                  <a:schemeClr val="bg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5000" b="1">
                <a:solidFill>
                  <a:schemeClr val="bg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5000" b="1">
                <a:solidFill>
                  <a:schemeClr val="bg1"/>
                </a:solidFill>
                <a:latin typeface="Arial" charset="0"/>
              </a:defRPr>
            </a:lvl9pPr>
          </a:lstStyle>
          <a:p>
            <a:pPr eaLnBrk="1" hangingPunct="1"/>
            <a:fld id="{7031522D-1389-440C-9793-0D780D0D0A3E}" type="slidenum">
              <a:rPr lang="fr-FR" sz="1200" b="0" smtClean="0">
                <a:solidFill>
                  <a:schemeClr val="tx1"/>
                </a:solidFill>
              </a:rPr>
              <a:pPr eaLnBrk="1" hangingPunct="1"/>
              <a:t>1</a:t>
            </a:fld>
            <a:endParaRPr lang="fr-FR" sz="1200" b="0" dirty="0" smtClean="0">
              <a:solidFill>
                <a:schemeClr val="tx1"/>
              </a:solidFill>
            </a:endParaRPr>
          </a:p>
        </p:txBody>
      </p:sp>
      <p:sp>
        <p:nvSpPr>
          <p:cNvPr id="102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fr-FR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65248C-0DF7-4275-86DF-151B0D7EEC3F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954125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65248C-0DF7-4275-86DF-151B0D7EEC3F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954125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12"/>
          <p:cNvSpPr>
            <a:spLocks noChangeArrowheads="1"/>
          </p:cNvSpPr>
          <p:nvPr userDrawn="1"/>
        </p:nvSpPr>
        <p:spPr bwMode="auto">
          <a:xfrm>
            <a:off x="0" y="0"/>
            <a:ext cx="9906000" cy="3205163"/>
          </a:xfrm>
          <a:prstGeom prst="rect">
            <a:avLst/>
          </a:prstGeom>
          <a:solidFill>
            <a:srgbClr val="0C419A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1400">
                <a:solidFill>
                  <a:srgbClr val="0C419A"/>
                </a:solidFill>
                <a:latin typeface="Arial" charset="0"/>
              </a:defRPr>
            </a:lvl1pPr>
            <a:lvl2pPr marL="742950" indent="-285750">
              <a:defRPr sz="1400">
                <a:solidFill>
                  <a:srgbClr val="0C419A"/>
                </a:solidFill>
                <a:latin typeface="Arial" charset="0"/>
              </a:defRPr>
            </a:lvl2pPr>
            <a:lvl3pPr marL="1143000" indent="-228600">
              <a:defRPr sz="1400">
                <a:solidFill>
                  <a:srgbClr val="0C419A"/>
                </a:solidFill>
                <a:latin typeface="Arial" charset="0"/>
              </a:defRPr>
            </a:lvl3pPr>
            <a:lvl4pPr marL="1600200" indent="-228600">
              <a:defRPr sz="1400">
                <a:solidFill>
                  <a:srgbClr val="0C419A"/>
                </a:solidFill>
                <a:latin typeface="Arial" charset="0"/>
              </a:defRPr>
            </a:lvl4pPr>
            <a:lvl5pPr marL="2057400" indent="-228600">
              <a:defRPr sz="1400">
                <a:solidFill>
                  <a:srgbClr val="0C419A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C419A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C419A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C419A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C419A"/>
                </a:solidFill>
                <a:latin typeface="Arial" charset="0"/>
              </a:defRPr>
            </a:lvl9pPr>
          </a:lstStyle>
          <a:p>
            <a:pPr>
              <a:defRPr/>
            </a:pPr>
            <a:endParaRPr lang="fr-FR" altLang="fr-FR" smtClean="0"/>
          </a:p>
        </p:txBody>
      </p:sp>
      <p:pic>
        <p:nvPicPr>
          <p:cNvPr id="5" name="Picture 9" descr="vague_filetsVerts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335" r="5833"/>
          <a:stretch>
            <a:fillRect/>
          </a:stretch>
        </p:blipFill>
        <p:spPr bwMode="auto">
          <a:xfrm>
            <a:off x="0" y="2590800"/>
            <a:ext cx="9906000" cy="1200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10" descr="logo_Diaporama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2400" y="2773363"/>
            <a:ext cx="1981200" cy="1014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3"/>
          <p:cNvSpPr txBox="1">
            <a:spLocks noChangeArrowheads="1"/>
          </p:cNvSpPr>
          <p:nvPr userDrawn="1"/>
        </p:nvSpPr>
        <p:spPr>
          <a:xfrm>
            <a:off x="0" y="612775"/>
            <a:ext cx="9906000" cy="1620838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fr-FR" dirty="0" smtClean="0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subTitle" idx="10"/>
          </p:nvPr>
        </p:nvSpPr>
        <p:spPr>
          <a:xfrm>
            <a:off x="0" y="4213225"/>
            <a:ext cx="9906000" cy="1931988"/>
          </a:xfrm>
          <a:prstGeom prst="rect">
            <a:avLst/>
          </a:prstGeo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pPr lvl="0"/>
            <a:r>
              <a:rPr lang="fr-FR" noProof="0" dirty="0" smtClean="0"/>
              <a:t>Cliquez pour modifier le style des sous-titres du masque</a:t>
            </a:r>
          </a:p>
        </p:txBody>
      </p:sp>
    </p:spTree>
    <p:extLst>
      <p:ext uri="{BB962C8B-B14F-4D97-AF65-F5344CB8AC3E}">
        <p14:creationId xmlns:p14="http://schemas.microsoft.com/office/powerpoint/2010/main" val="410564848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067800" cy="612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04287" tIns="52144" rIns="104287" bIns="52144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 dirty="0" smtClean="0"/>
              <a:t>Cliquez et modifiez le titre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220200" y="0"/>
            <a:ext cx="762000" cy="503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04287" tIns="52144" rIns="104287" bIns="52144" numCol="1" anchor="t" anchorCtr="0" compatLnSpc="1">
            <a:prstTxWarp prst="textNoShape">
              <a:avLst/>
            </a:prstTxWarp>
          </a:bodyPr>
          <a:lstStyle>
            <a:lvl1pPr defTabSz="1042988">
              <a:defRPr b="1"/>
            </a:lvl1pPr>
          </a:lstStyle>
          <a:p>
            <a:pPr>
              <a:defRPr/>
            </a:pPr>
            <a:endParaRPr lang="fr-FR" dirty="0"/>
          </a:p>
          <a:p>
            <a:pPr>
              <a:defRPr/>
            </a:pPr>
            <a:fld id="{566C7015-140A-418A-B61D-2348FCF530F2}" type="slidenum">
              <a:rPr lang="fr-FR"/>
              <a:pPr>
                <a:defRPr/>
              </a:pPr>
              <a:t>‹N°›</a:t>
            </a:fld>
            <a:endParaRPr lang="fr-FR" dirty="0"/>
          </a:p>
        </p:txBody>
      </p:sp>
      <p:sp>
        <p:nvSpPr>
          <p:cNvPr id="4" name="Line 15"/>
          <p:cNvSpPr>
            <a:spLocks noChangeShapeType="1"/>
          </p:cNvSpPr>
          <p:nvPr userDrawn="1"/>
        </p:nvSpPr>
        <p:spPr bwMode="auto">
          <a:xfrm>
            <a:off x="0" y="533400"/>
            <a:ext cx="9906000" cy="0"/>
          </a:xfrm>
          <a:prstGeom prst="line">
            <a:avLst/>
          </a:prstGeom>
          <a:noFill/>
          <a:ln w="22225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314"/>
          <p:cNvSpPr txBox="1">
            <a:spLocks noChangeArrowheads="1"/>
          </p:cNvSpPr>
          <p:nvPr/>
        </p:nvSpPr>
        <p:spPr bwMode="auto">
          <a:xfrm>
            <a:off x="0" y="6481871"/>
            <a:ext cx="4488656" cy="264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5000" b="1">
                <a:solidFill>
                  <a:schemeClr val="bg1"/>
                </a:solidFill>
                <a:latin typeface="Arial" charset="0"/>
              </a:defRPr>
            </a:lvl1pPr>
            <a:lvl2pPr marL="742950" indent="-285750" eaLnBrk="0" hangingPunct="0">
              <a:defRPr sz="5000" b="1">
                <a:solidFill>
                  <a:schemeClr val="bg1"/>
                </a:solidFill>
                <a:latin typeface="Arial" charset="0"/>
              </a:defRPr>
            </a:lvl2pPr>
            <a:lvl3pPr marL="1143000" indent="-228600" eaLnBrk="0" hangingPunct="0">
              <a:defRPr sz="5000" b="1">
                <a:solidFill>
                  <a:schemeClr val="bg1"/>
                </a:solidFill>
                <a:latin typeface="Arial" charset="0"/>
              </a:defRPr>
            </a:lvl3pPr>
            <a:lvl4pPr marL="1600200" indent="-228600" eaLnBrk="0" hangingPunct="0">
              <a:defRPr sz="5000" b="1">
                <a:solidFill>
                  <a:schemeClr val="bg1"/>
                </a:solidFill>
                <a:latin typeface="Arial" charset="0"/>
              </a:defRPr>
            </a:lvl4pPr>
            <a:lvl5pPr marL="2057400" indent="-228600" eaLnBrk="0" hangingPunct="0">
              <a:defRPr sz="5000" b="1">
                <a:solidFill>
                  <a:schemeClr val="bg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5000" b="1">
                <a:solidFill>
                  <a:schemeClr val="bg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5000" b="1">
                <a:solidFill>
                  <a:schemeClr val="bg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5000" b="1">
                <a:solidFill>
                  <a:schemeClr val="bg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5000" b="1">
                <a:solidFill>
                  <a:schemeClr val="bg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60000"/>
              </a:lnSpc>
              <a:spcBef>
                <a:spcPct val="40000"/>
              </a:spcBef>
            </a:pPr>
            <a:r>
              <a:rPr lang="fr-FR" sz="700" dirty="0" smtClean="0">
                <a:solidFill>
                  <a:srgbClr val="0C419A"/>
                </a:solidFill>
                <a:latin typeface="Century Gothic" pitchFamily="34" charset="0"/>
              </a:rPr>
              <a:t>DDGOS/</a:t>
            </a:r>
            <a:r>
              <a:rPr lang="fr-FR" sz="700" b="0" dirty="0" smtClean="0">
                <a:solidFill>
                  <a:srgbClr val="0C419A"/>
                </a:solidFill>
                <a:latin typeface="Century Gothic" pitchFamily="34" charset="0"/>
              </a:rPr>
              <a:t>DEM/CG</a:t>
            </a:r>
            <a:endParaRPr lang="fr-FR" sz="700" b="0" dirty="0">
              <a:solidFill>
                <a:srgbClr val="0C419A"/>
              </a:solidFill>
              <a:latin typeface="Century Gothic" pitchFamily="34" charset="0"/>
            </a:endParaRPr>
          </a:p>
          <a:p>
            <a:pPr eaLnBrk="1" hangingPunct="1">
              <a:lnSpc>
                <a:spcPct val="60000"/>
              </a:lnSpc>
              <a:spcBef>
                <a:spcPct val="40000"/>
              </a:spcBef>
            </a:pPr>
            <a:r>
              <a:rPr lang="fr-FR" sz="700" b="0" dirty="0" smtClean="0">
                <a:solidFill>
                  <a:srgbClr val="0C419A"/>
                </a:solidFill>
                <a:latin typeface="Century Gothic" pitchFamily="34" charset="0"/>
              </a:rPr>
              <a:t>Août 2016</a:t>
            </a:r>
            <a:endParaRPr lang="fr-FR" sz="700" b="0" dirty="0">
              <a:solidFill>
                <a:srgbClr val="0C419A"/>
              </a:solidFill>
              <a:latin typeface="Century Gothic" pitchFamily="34" charset="0"/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828675"/>
            <a:ext cx="10688638" cy="6192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04287" tIns="52144" rIns="104287" bIns="5214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 dirty="0" smtClean="0"/>
              <a:t>Cliquez pour modifier les styles du texte du masque</a:t>
            </a:r>
          </a:p>
          <a:p>
            <a:pPr lvl="1"/>
            <a:r>
              <a:rPr lang="fr-FR" altLang="fr-FR" dirty="0" smtClean="0"/>
              <a:t>Deuxième niveau</a:t>
            </a:r>
          </a:p>
          <a:p>
            <a:pPr lvl="2"/>
            <a:r>
              <a:rPr lang="fr-FR" altLang="fr-FR" dirty="0" smtClean="0"/>
              <a:t>Troisième niveau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49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rgbClr val="00B050"/>
        </a:buClr>
        <a:buFont typeface="Wingdings" panose="05000000000000000000" pitchFamily="2" charset="2"/>
        <a:buChar char="Ø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rgbClr val="00B050"/>
        </a:buClr>
        <a:buFont typeface="Wingdings" panose="05000000000000000000" pitchFamily="2" charset="2"/>
        <a:buChar char="ü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257300" indent="-342900" algn="l" defTabSz="914400" rtl="0" eaLnBrk="1" latinLnBrk="0" hangingPunct="1">
        <a:spcBef>
          <a:spcPct val="20000"/>
        </a:spcBef>
        <a:buClr>
          <a:srgbClr val="00B050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28"/>
          <p:cNvSpPr>
            <a:spLocks noGrp="1" noChangeArrowheads="1"/>
          </p:cNvSpPr>
          <p:nvPr>
            <p:ph type="title"/>
          </p:nvPr>
        </p:nvSpPr>
        <p:spPr bwMode="auto">
          <a:xfrm>
            <a:off x="8253281" y="3940176"/>
            <a:ext cx="847857" cy="2127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fr-FR" sz="600" dirty="0" smtClean="0">
                <a:solidFill>
                  <a:schemeClr val="bg1"/>
                </a:solidFill>
              </a:rPr>
              <a:t>Couverture</a:t>
            </a:r>
          </a:p>
        </p:txBody>
      </p:sp>
      <p:sp>
        <p:nvSpPr>
          <p:cNvPr id="2" name="ZoneTexte 1"/>
          <p:cNvSpPr txBox="1"/>
          <p:nvPr/>
        </p:nvSpPr>
        <p:spPr>
          <a:xfrm>
            <a:off x="298186" y="609600"/>
            <a:ext cx="9531614" cy="1676400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>
              <a:lnSpc>
                <a:spcPct val="150000"/>
              </a:lnSpc>
            </a:pPr>
            <a:r>
              <a:rPr lang="fr-FR" sz="2800" b="1" dirty="0" smtClean="0">
                <a:solidFill>
                  <a:schemeClr val="bg1"/>
                </a:solidFill>
              </a:rPr>
              <a:t>Evaluation des mesures </a:t>
            </a:r>
            <a:r>
              <a:rPr lang="fr-FR" sz="2800" b="1" dirty="0">
                <a:solidFill>
                  <a:schemeClr val="bg1"/>
                </a:solidFill>
              </a:rPr>
              <a:t>d’accompagnement </a:t>
            </a:r>
            <a:r>
              <a:rPr lang="fr-FR" sz="2800" b="1" dirty="0" smtClean="0">
                <a:solidFill>
                  <a:schemeClr val="bg1"/>
                </a:solidFill>
              </a:rPr>
              <a:t>de </a:t>
            </a:r>
            <a:r>
              <a:rPr lang="fr-FR" sz="2800" b="1" dirty="0">
                <a:solidFill>
                  <a:schemeClr val="bg1"/>
                </a:solidFill>
              </a:rPr>
              <a:t>prévention </a:t>
            </a:r>
            <a:r>
              <a:rPr lang="fr-FR" sz="2800" b="1" dirty="0" smtClean="0">
                <a:solidFill>
                  <a:schemeClr val="bg1"/>
                </a:solidFill>
              </a:rPr>
              <a:t>bucco-dentaire </a:t>
            </a:r>
          </a:p>
          <a:p>
            <a:pPr algn="ctr">
              <a:lnSpc>
                <a:spcPct val="150000"/>
              </a:lnSpc>
            </a:pPr>
            <a:r>
              <a:rPr lang="fr-FR" sz="2800" b="1" dirty="0" smtClean="0">
                <a:solidFill>
                  <a:schemeClr val="bg1"/>
                </a:solidFill>
              </a:rPr>
              <a:t>en </a:t>
            </a:r>
            <a:r>
              <a:rPr lang="fr-FR" sz="2800" b="1" dirty="0">
                <a:solidFill>
                  <a:schemeClr val="bg1"/>
                </a:solidFill>
              </a:rPr>
              <a:t>faveur des enfants de </a:t>
            </a:r>
            <a:r>
              <a:rPr lang="fr-FR" sz="2800" b="1" dirty="0" smtClean="0">
                <a:solidFill>
                  <a:srgbClr val="EAEAEA"/>
                </a:solidFill>
              </a:rPr>
              <a:t>GSM</a:t>
            </a:r>
            <a:r>
              <a:rPr lang="fr-FR" sz="2800" b="1" dirty="0" smtClean="0">
                <a:solidFill>
                  <a:srgbClr val="FF0000"/>
                </a:solidFill>
              </a:rPr>
              <a:t> </a:t>
            </a:r>
            <a:r>
              <a:rPr lang="fr-FR" sz="2800" b="1" dirty="0" smtClean="0">
                <a:solidFill>
                  <a:schemeClr val="bg1"/>
                </a:solidFill>
              </a:rPr>
              <a:t>en </a:t>
            </a:r>
            <a:r>
              <a:rPr lang="fr-FR" sz="2800" b="1" dirty="0">
                <a:solidFill>
                  <a:schemeClr val="bg1"/>
                </a:solidFill>
              </a:rPr>
              <a:t>zones </a:t>
            </a:r>
            <a:r>
              <a:rPr lang="fr-FR" sz="2800" b="1" dirty="0" smtClean="0">
                <a:solidFill>
                  <a:schemeClr val="bg1"/>
                </a:solidFill>
              </a:rPr>
              <a:t>défavorisées</a:t>
            </a:r>
          </a:p>
        </p:txBody>
      </p:sp>
      <p:sp>
        <p:nvSpPr>
          <p:cNvPr id="3" name="Rectangle 2"/>
          <p:cNvSpPr/>
          <p:nvPr/>
        </p:nvSpPr>
        <p:spPr>
          <a:xfrm>
            <a:off x="1523998" y="4572000"/>
            <a:ext cx="6476999" cy="852256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fr-FR" sz="1400" b="1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Informations à fournir par le promoteur à la CPAM/CGSS</a:t>
            </a:r>
          </a:p>
          <a:p>
            <a:pPr algn="ctr"/>
            <a:r>
              <a:rPr lang="fr-FR" sz="1400" b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pour chaque établissement scolaire où l’action a été déployée </a:t>
            </a:r>
            <a:endParaRPr lang="fr-FR" sz="1400" b="1" dirty="0" smtClean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fr-FR" sz="1400" b="1" dirty="0" smtClean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custDataLst>
      <p:tags r:id="rId1"/>
    </p:custData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067800" cy="612775"/>
          </a:xfrm>
        </p:spPr>
        <p:txBody>
          <a:bodyPr/>
          <a:lstStyle/>
          <a:p>
            <a:pPr algn="l"/>
            <a:r>
              <a:rPr lang="fr-FR" sz="2000" b="1" dirty="0" smtClean="0">
                <a:solidFill>
                  <a:srgbClr val="0070C0"/>
                </a:solidFill>
              </a:rPr>
              <a:t>Modalités de mise en œuvre (1/2)</a:t>
            </a:r>
            <a:endParaRPr lang="fr-FR" sz="2000" dirty="0"/>
          </a:p>
        </p:txBody>
      </p:sp>
      <p:sp>
        <p:nvSpPr>
          <p:cNvPr id="5" name="AutoShape 41"/>
          <p:cNvSpPr>
            <a:spLocks noChangeArrowheads="1"/>
          </p:cNvSpPr>
          <p:nvPr/>
        </p:nvSpPr>
        <p:spPr bwMode="auto">
          <a:xfrm>
            <a:off x="152400" y="1080000"/>
            <a:ext cx="2523422" cy="1510800"/>
          </a:xfrm>
          <a:prstGeom prst="roundRect">
            <a:avLst>
              <a:gd name="adj" fmla="val 0"/>
            </a:avLst>
          </a:prstGeom>
          <a:solidFill>
            <a:schemeClr val="tx2">
              <a:lumMod val="60000"/>
              <a:lumOff val="40000"/>
            </a:schemeClr>
          </a:solidFill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fr-FR" sz="1400" b="1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</a:t>
            </a:r>
          </a:p>
          <a:p>
            <a:pPr algn="ctr"/>
            <a:r>
              <a:rPr lang="fr-FR" sz="1400" b="1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Information des partenaires pour le lancement de l’action</a:t>
            </a:r>
            <a:endParaRPr lang="fr-FR" sz="1400" b="1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AutoShape 41"/>
          <p:cNvSpPr>
            <a:spLocks noChangeArrowheads="1"/>
          </p:cNvSpPr>
          <p:nvPr/>
        </p:nvSpPr>
        <p:spPr bwMode="auto">
          <a:xfrm>
            <a:off x="169411" y="2971800"/>
            <a:ext cx="2421389" cy="940800"/>
          </a:xfrm>
          <a:prstGeom prst="roundRect">
            <a:avLst>
              <a:gd name="adj" fmla="val 0"/>
            </a:avLst>
          </a:prstGeom>
          <a:solidFill>
            <a:schemeClr val="tx2">
              <a:lumMod val="60000"/>
              <a:lumOff val="40000"/>
            </a:schemeClr>
          </a:solidFill>
        </p:spPr>
        <p:txBody>
          <a:bodyPr wrap="square" lIns="0" tIns="0" rIns="0" bIns="0" rtlCol="0" anchor="ctr">
            <a:no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FR" sz="1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FR" sz="1400" b="1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Information des parents sur le lancement de l’action</a:t>
            </a:r>
            <a:endParaRPr lang="fr-FR" sz="1400" b="1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Rectangle à coins arrondis 14"/>
          <p:cNvSpPr/>
          <p:nvPr/>
        </p:nvSpPr>
        <p:spPr>
          <a:xfrm>
            <a:off x="2743201" y="1080000"/>
            <a:ext cx="7086599" cy="1510800"/>
          </a:xfrm>
          <a:prstGeom prst="roundRect">
            <a:avLst>
              <a:gd name="adj" fmla="val 0"/>
            </a:avLst>
          </a:prstGeom>
          <a:solidFill>
            <a:schemeClr val="bg1">
              <a:alpha val="64000"/>
            </a:schemeClr>
          </a:solidFill>
          <a:ln w="9525" cap="flat" cmpd="sng" algn="ctr">
            <a:solidFill>
              <a:schemeClr val="accent1"/>
            </a:solidFill>
            <a:prstDash val="solid"/>
          </a:ln>
          <a:effectLst/>
        </p:spPr>
        <p:txBody>
          <a:bodyPr lIns="36000" rIns="36000" rtlCol="0" anchor="ctr"/>
          <a:lstStyle/>
          <a:p>
            <a:pPr marL="171450" indent="-171450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ü"/>
              <a:defRPr/>
            </a:pPr>
            <a:endParaRPr lang="fr-FR" sz="1200" dirty="0" smtClean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9388" indent="6350" algn="just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q"/>
              <a:defRPr/>
            </a:pPr>
            <a:r>
              <a:rPr lang="fr-FR" sz="12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Modalités d’information retenues (</a:t>
            </a:r>
            <a:r>
              <a:rPr lang="fr-FR" sz="1200" i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courriers, réunions</a:t>
            </a:r>
            <a:r>
              <a:rPr lang="fr-FR" sz="1200" i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, </a:t>
            </a:r>
            <a:r>
              <a:rPr lang="fr-FR" sz="1200" i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contacts </a:t>
            </a:r>
            <a:r>
              <a:rPr lang="fr-FR" sz="1200" i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téléphoniques, pas </a:t>
            </a:r>
            <a:r>
              <a:rPr lang="fr-FR" sz="1200" i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d’information)</a:t>
            </a:r>
            <a:endParaRPr lang="fr-FR" sz="1200" i="1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  <a:sym typeface="Wingdings"/>
            </a:endParaRPr>
          </a:p>
          <a:p>
            <a:pPr marL="179388" indent="6350" algn="just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FR" sz="12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Pour le chef d’établissement, l’infirmière scolaire, les instituteurs</a:t>
            </a:r>
            <a:endParaRPr lang="fr-FR" sz="1200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9388" lvl="0" indent="6350" algn="just" fontAlgn="base">
              <a:spcBef>
                <a:spcPct val="0"/>
              </a:spcBef>
              <a:spcAft>
                <a:spcPct val="0"/>
              </a:spcAft>
              <a:defRPr/>
            </a:pPr>
            <a:endParaRPr lang="fr-FR" sz="1200" dirty="0" smtClean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9388" lvl="0" indent="6350" algn="just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FR" sz="12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lang="fr-FR" sz="1200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9388" indent="6350" algn="just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q"/>
              <a:defRPr/>
            </a:pPr>
            <a:r>
              <a:rPr lang="fr-FR" sz="12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Perception du promoteur sur l’adhésion à la démarche </a:t>
            </a:r>
            <a:r>
              <a:rPr lang="fr-FR" sz="12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 chacun des partenaires </a:t>
            </a:r>
            <a:endParaRPr lang="fr-FR" sz="1200" dirty="0" smtClean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55600" algn="just" fontAlgn="base">
              <a:spcBef>
                <a:spcPct val="0"/>
              </a:spcBef>
              <a:spcAft>
                <a:spcPct val="0"/>
              </a:spcAft>
              <a:defRPr/>
            </a:pPr>
            <a:endParaRPr lang="fr-FR" sz="12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Rectangle à coins arrondis 21"/>
          <p:cNvSpPr/>
          <p:nvPr/>
        </p:nvSpPr>
        <p:spPr>
          <a:xfrm>
            <a:off x="2743200" y="2971800"/>
            <a:ext cx="7086600" cy="940800"/>
          </a:xfrm>
          <a:prstGeom prst="roundRect">
            <a:avLst>
              <a:gd name="adj" fmla="val 0"/>
            </a:avLst>
          </a:prstGeom>
          <a:solidFill>
            <a:schemeClr val="bg1">
              <a:alpha val="64000"/>
            </a:schemeClr>
          </a:solidFill>
          <a:ln w="9525" cap="flat" cmpd="sng" algn="ctr">
            <a:solidFill>
              <a:schemeClr val="accent1"/>
            </a:solidFill>
            <a:prstDash val="solid"/>
          </a:ln>
          <a:effectLst/>
        </p:spPr>
        <p:txBody>
          <a:bodyPr lIns="36000" rIns="36000" rtlCol="0" anchor="ctr"/>
          <a:lstStyle/>
          <a:p>
            <a:pPr marL="171450" indent="-171450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ü"/>
              <a:defRPr/>
            </a:pPr>
            <a:endParaRPr lang="fr-FR" sz="1200" dirty="0" smtClean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85738" indent="-6350" algn="just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q"/>
              <a:defRPr/>
            </a:pPr>
            <a:r>
              <a:rPr lang="fr-FR" sz="12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Modalités d’information </a:t>
            </a:r>
            <a:r>
              <a:rPr lang="fr-FR" sz="12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retenues </a:t>
            </a:r>
            <a:r>
              <a:rPr lang="fr-FR" sz="12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pour les parents </a:t>
            </a:r>
            <a:endParaRPr lang="fr-FR" sz="1200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85738" lvl="1" indent="-6350" algn="just" defTabSz="179388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FR" sz="1100" i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Courriers, sms, mails, contacts téléphoniques, réunions, mot dans le cahier de correspondance/ </a:t>
            </a:r>
            <a:r>
              <a:rPr lang="fr-FR" sz="1100" i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pas d’information</a:t>
            </a:r>
            <a:endParaRPr lang="fr-FR" sz="1100" i="1" dirty="0" smtClean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  <a:sym typeface="Wingdings"/>
            </a:endParaRPr>
          </a:p>
          <a:p>
            <a:pPr marL="185738" lvl="1" indent="-6350" algn="just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q"/>
              <a:defRPr/>
            </a:pPr>
            <a:r>
              <a:rPr lang="fr-FR" sz="12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Perception du promoteur sur </a:t>
            </a:r>
            <a:r>
              <a:rPr lang="fr-FR" sz="12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l’adhésion à </a:t>
            </a:r>
            <a:r>
              <a:rPr lang="fr-FR" sz="12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 démarche des parents </a:t>
            </a:r>
            <a:endParaRPr lang="fr-FR" sz="1200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AutoShape 41"/>
          <p:cNvSpPr>
            <a:spLocks noChangeArrowheads="1"/>
          </p:cNvSpPr>
          <p:nvPr/>
        </p:nvSpPr>
        <p:spPr bwMode="auto">
          <a:xfrm>
            <a:off x="154800" y="4419600"/>
            <a:ext cx="2514600" cy="1295400"/>
          </a:xfrm>
          <a:prstGeom prst="roundRect">
            <a:avLst>
              <a:gd name="adj" fmla="val 0"/>
            </a:avLst>
          </a:prstGeom>
          <a:solidFill>
            <a:schemeClr val="tx2">
              <a:lumMod val="60000"/>
              <a:lumOff val="40000"/>
            </a:schemeClr>
          </a:solidFill>
        </p:spPr>
        <p:txBody>
          <a:bodyPr wrap="square" lIns="0" tIns="0" rIns="0" bIns="0" rtlCol="0" anchor="ctr">
            <a:no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FR" sz="1400" b="1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FR" sz="1400" b="1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Réalisation de la séance de sensibilisation</a:t>
            </a:r>
            <a:endParaRPr lang="fr-FR" sz="1400" b="1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Rectangle à coins arrondis 24"/>
          <p:cNvSpPr/>
          <p:nvPr/>
        </p:nvSpPr>
        <p:spPr>
          <a:xfrm>
            <a:off x="2743200" y="4419600"/>
            <a:ext cx="7086600" cy="1295400"/>
          </a:xfrm>
          <a:prstGeom prst="roundRect">
            <a:avLst>
              <a:gd name="adj" fmla="val 0"/>
            </a:avLst>
          </a:prstGeom>
          <a:solidFill>
            <a:schemeClr val="bg1">
              <a:alpha val="64000"/>
            </a:schemeClr>
          </a:solidFill>
          <a:ln w="9525" cap="flat" cmpd="sng" algn="ctr">
            <a:solidFill>
              <a:schemeClr val="accent1"/>
            </a:solidFill>
            <a:prstDash val="solid"/>
          </a:ln>
          <a:effectLst/>
        </p:spPr>
        <p:txBody>
          <a:bodyPr lIns="36000" rIns="36000" rtlCol="0" anchor="ctr"/>
          <a:lstStyle/>
          <a:p>
            <a:pPr marL="171450" indent="7938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q"/>
              <a:defRPr/>
            </a:pPr>
            <a:r>
              <a:rPr lang="fr-FR" sz="12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Nombre de classes où l’action a été déployée</a:t>
            </a:r>
          </a:p>
          <a:p>
            <a:pPr marL="171450" indent="7938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q"/>
              <a:defRPr/>
            </a:pPr>
            <a:r>
              <a:rPr lang="fr-FR" sz="12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Nombre d’enfants ayant bénéficié de la séance de sensibilisation</a:t>
            </a:r>
          </a:p>
          <a:p>
            <a:pPr marL="171450" indent="7938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q"/>
              <a:defRPr/>
            </a:pPr>
            <a:r>
              <a:rPr lang="fr-FR" sz="12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Nombre d’Intervenants </a:t>
            </a:r>
            <a:r>
              <a:rPr lang="fr-FR" sz="12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ayant </a:t>
            </a:r>
            <a:r>
              <a:rPr lang="fr-FR" sz="1200" dirty="0" smtClean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réalisé</a:t>
            </a:r>
            <a:r>
              <a:rPr lang="fr-FR" sz="12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2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 séance de sensibilisation par catégorie </a:t>
            </a:r>
            <a:r>
              <a:rPr lang="fr-FR" sz="12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professionnelle/ </a:t>
            </a:r>
            <a:r>
              <a:rPr lang="fr-FR" sz="12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qualification, </a:t>
            </a:r>
          </a:p>
          <a:p>
            <a:pPr marL="171450" indent="7938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q"/>
              <a:defRPr/>
            </a:pPr>
            <a:r>
              <a:rPr lang="fr-FR" sz="12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Durée de la </a:t>
            </a:r>
            <a:r>
              <a:rPr lang="fr-FR" sz="12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séance</a:t>
            </a:r>
            <a:endParaRPr lang="fr-FR" sz="1200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Espace réservé du numéro de diapositive 1"/>
          <p:cNvSpPr>
            <a:spLocks noGrp="1"/>
          </p:cNvSpPr>
          <p:nvPr>
            <p:ph type="sldNum" sz="quarter" idx="4"/>
          </p:nvPr>
        </p:nvSpPr>
        <p:spPr>
          <a:xfrm>
            <a:off x="9220200" y="-152400"/>
            <a:ext cx="762000" cy="503238"/>
          </a:xfrm>
        </p:spPr>
        <p:txBody>
          <a:bodyPr/>
          <a:lstStyle/>
          <a:p>
            <a:pPr>
              <a:defRPr/>
            </a:pPr>
            <a:endParaRPr lang="fr-FR" smtClean="0"/>
          </a:p>
          <a:p>
            <a:pPr>
              <a:defRPr/>
            </a:pPr>
            <a:fld id="{566C7015-140A-418A-B61D-2348FCF530F2}" type="slidenum">
              <a:rPr lang="fr-FR" smtClean="0"/>
              <a:pPr>
                <a:defRPr/>
              </a:pPr>
              <a:t>2</a:t>
            </a:fld>
            <a:endParaRPr lang="fr-FR" dirty="0"/>
          </a:p>
        </p:txBody>
      </p:sp>
      <p:sp>
        <p:nvSpPr>
          <p:cNvPr id="10" name="Rectangle 9"/>
          <p:cNvSpPr/>
          <p:nvPr/>
        </p:nvSpPr>
        <p:spPr>
          <a:xfrm>
            <a:off x="4800600" y="52124"/>
            <a:ext cx="3810000" cy="405076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fr-FR" sz="1400" b="1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Nom de l’établissement</a:t>
            </a:r>
            <a:endParaRPr lang="fr-FR" sz="1400" b="1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2251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AutoShape 41"/>
          <p:cNvSpPr>
            <a:spLocks noChangeArrowheads="1"/>
          </p:cNvSpPr>
          <p:nvPr/>
        </p:nvSpPr>
        <p:spPr bwMode="auto">
          <a:xfrm>
            <a:off x="152400" y="609600"/>
            <a:ext cx="2438400" cy="5867400"/>
          </a:xfrm>
          <a:prstGeom prst="roundRect">
            <a:avLst>
              <a:gd name="adj" fmla="val 0"/>
            </a:avLst>
          </a:prstGeom>
          <a:solidFill>
            <a:schemeClr val="tx2">
              <a:lumMod val="60000"/>
              <a:lumOff val="40000"/>
            </a:schemeClr>
          </a:solidFill>
        </p:spPr>
        <p:txBody>
          <a:bodyPr wrap="square" lIns="0" tIns="0" rIns="0" bIns="0" rtlCol="0" anchor="ctr">
            <a:no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FR" sz="1400" b="1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4.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FR" sz="1400" b="1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Pour les actions comprenant un dépistage au sein de l’école</a:t>
            </a:r>
            <a:endParaRPr lang="fr-FR" sz="1400" b="1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Rectangle à coins arrondis 19"/>
          <p:cNvSpPr/>
          <p:nvPr/>
        </p:nvSpPr>
        <p:spPr>
          <a:xfrm>
            <a:off x="2743200" y="609600"/>
            <a:ext cx="7010400" cy="5933090"/>
          </a:xfrm>
          <a:prstGeom prst="roundRect">
            <a:avLst>
              <a:gd name="adj" fmla="val 0"/>
            </a:avLst>
          </a:prstGeom>
          <a:solidFill>
            <a:schemeClr val="bg1">
              <a:alpha val="64000"/>
            </a:schemeClr>
          </a:solidFill>
          <a:ln w="9525" cap="flat" cmpd="sng" algn="ctr">
            <a:solidFill>
              <a:schemeClr val="accent1"/>
            </a:solidFill>
            <a:prstDash val="solid"/>
          </a:ln>
          <a:effectLst/>
        </p:spPr>
        <p:txBody>
          <a:bodyPr lIns="36000" rIns="36000" rtlCol="0" anchor="ctr"/>
          <a:lstStyle/>
          <a:p>
            <a:pPr indent="6350" algn="just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ü"/>
              <a:defRPr/>
            </a:pPr>
            <a:r>
              <a:rPr lang="fr-FR" sz="12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Déploiement</a:t>
            </a:r>
          </a:p>
          <a:p>
            <a:pPr marL="179388" algn="just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q"/>
              <a:defRPr/>
            </a:pPr>
            <a:r>
              <a:rPr lang="fr-FR" sz="12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Nombre de classes</a:t>
            </a:r>
          </a:p>
          <a:p>
            <a:pPr marL="179388" algn="just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q"/>
              <a:defRPr/>
            </a:pPr>
            <a:r>
              <a:rPr lang="fr-FR" sz="12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Nombre d’enfants inscrits dans la (les) classe(s)</a:t>
            </a:r>
          </a:p>
          <a:p>
            <a:pPr marL="179388" algn="just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FR" sz="12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171450" indent="-171450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ü"/>
              <a:defRPr/>
            </a:pPr>
            <a:r>
              <a:rPr lang="fr-FR" sz="12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Avant </a:t>
            </a:r>
            <a:r>
              <a:rPr lang="fr-FR" sz="12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 dépistage à l’école</a:t>
            </a:r>
          </a:p>
          <a:p>
            <a:pPr marL="174625" indent="-4763" algn="just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q"/>
              <a:defRPr/>
            </a:pPr>
            <a:r>
              <a:rPr lang="fr-FR" sz="12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Nombre d’enfants pour lesquels les parents ont accepté le dépistage à l’école </a:t>
            </a:r>
          </a:p>
          <a:p>
            <a:pPr marL="174625" indent="-4763" algn="just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q"/>
              <a:defRPr/>
            </a:pPr>
            <a:r>
              <a:rPr lang="fr-FR" sz="12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Nombre d’enfants pour lesquels les parents ont refusé le dépistage à l’école </a:t>
            </a:r>
          </a:p>
          <a:p>
            <a:pPr marL="174625" indent="-4763" algn="just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q"/>
              <a:defRPr/>
            </a:pPr>
            <a:r>
              <a:rPr lang="fr-FR" sz="12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Nombre d’enfants pour lesquels les parents n’ont pas répondu</a:t>
            </a:r>
          </a:p>
          <a:p>
            <a:pPr marL="174625" indent="-4763" algn="just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q"/>
              <a:defRPr/>
            </a:pPr>
            <a:r>
              <a:rPr lang="fr-FR" sz="12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Modalités retenues pour la transmission des listes accord/refus au chirurgien dentiste « dépisteur </a:t>
            </a:r>
            <a:r>
              <a:rPr lang="fr-FR" sz="12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»</a:t>
            </a:r>
          </a:p>
          <a:p>
            <a:pPr marL="355600" algn="just" fontAlgn="base">
              <a:spcBef>
                <a:spcPct val="0"/>
              </a:spcBef>
              <a:spcAft>
                <a:spcPct val="0"/>
              </a:spcAft>
              <a:defRPr/>
            </a:pPr>
            <a:endParaRPr lang="fr-FR" sz="1200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9388" indent="-179388" algn="just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ü"/>
              <a:defRPr/>
            </a:pPr>
            <a:r>
              <a:rPr lang="fr-FR" sz="12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Dépistage </a:t>
            </a:r>
            <a:r>
              <a:rPr lang="fr-FR" sz="12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à l’école</a:t>
            </a:r>
          </a:p>
          <a:p>
            <a:pPr marL="179388" algn="just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q"/>
              <a:defRPr/>
            </a:pPr>
            <a:r>
              <a:rPr lang="fr-FR" sz="12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Nombre </a:t>
            </a:r>
            <a:r>
              <a:rPr lang="fr-FR" sz="12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d’enfants dépistés </a:t>
            </a:r>
          </a:p>
          <a:p>
            <a:pPr marL="179388" algn="just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q"/>
              <a:defRPr/>
            </a:pPr>
            <a:r>
              <a:rPr lang="fr-FR" sz="12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Dont </a:t>
            </a:r>
            <a:r>
              <a:rPr lang="fr-FR" sz="12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nombre d’enfants </a:t>
            </a:r>
            <a:r>
              <a:rPr lang="fr-FR" sz="12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ayant un </a:t>
            </a:r>
            <a:r>
              <a:rPr lang="fr-FR" sz="12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besoin de soins </a:t>
            </a:r>
            <a:endParaRPr lang="fr-FR" sz="1200" dirty="0" smtClean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9388" algn="just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q"/>
              <a:defRPr/>
            </a:pPr>
            <a:r>
              <a:rPr lang="fr-FR" sz="12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Nombre </a:t>
            </a:r>
            <a:r>
              <a:rPr lang="fr-FR" sz="12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d’Intervenants </a:t>
            </a:r>
            <a:r>
              <a:rPr lang="fr-FR" sz="12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ayant réalisé le dépistage par </a:t>
            </a:r>
            <a:r>
              <a:rPr lang="fr-FR" sz="12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catégorie professionnelle, par </a:t>
            </a:r>
            <a:r>
              <a:rPr lang="fr-FR" sz="12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qualification (</a:t>
            </a:r>
            <a:r>
              <a:rPr lang="fr-FR" sz="1100" i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chirurgien dentiste mandaté par le promoteur, étudiant en chirurgie </a:t>
            </a:r>
            <a:r>
              <a:rPr lang="fr-FR" sz="1100" i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dentaire, </a:t>
            </a:r>
            <a:r>
              <a:rPr lang="fr-FR" sz="1100" i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chirurgien </a:t>
            </a:r>
            <a:r>
              <a:rPr lang="fr-FR" sz="1100" i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dentiste conseil, ….)</a:t>
            </a:r>
            <a:endParaRPr lang="fr-FR" sz="1100" i="1" dirty="0" smtClean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9388" algn="just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q"/>
              <a:defRPr/>
            </a:pPr>
            <a:r>
              <a:rPr lang="fr-FR" sz="12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Nombre d’enfants </a:t>
            </a:r>
            <a:r>
              <a:rPr lang="fr-FR" sz="1200" dirty="0" smtClean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dépistés par </a:t>
            </a:r>
            <a:r>
              <a:rPr lang="fr-FR" sz="12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heure</a:t>
            </a:r>
          </a:p>
          <a:p>
            <a:pPr marL="179388" algn="just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q"/>
              <a:defRPr/>
            </a:pPr>
            <a:r>
              <a:rPr lang="fr-FR" sz="12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Nombre de formulaires de « diagnostic » utilisés par le chirurgien dentiste dépisteur (</a:t>
            </a:r>
            <a:r>
              <a:rPr lang="fr-FR" sz="1100" i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formulaire </a:t>
            </a:r>
            <a:r>
              <a:rPr lang="fr-FR" sz="1100" i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national, autre</a:t>
            </a:r>
            <a:r>
              <a:rPr lang="fr-FR" sz="1100" i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..)</a:t>
            </a:r>
          </a:p>
          <a:p>
            <a:pPr marL="179388" algn="just" fontAlgn="base">
              <a:spcBef>
                <a:spcPct val="0"/>
              </a:spcBef>
              <a:spcAft>
                <a:spcPct val="0"/>
              </a:spcAft>
              <a:defRPr/>
            </a:pPr>
            <a:endParaRPr lang="fr-FR" sz="1200" dirty="0" smtClean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9388" algn="just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q"/>
              <a:defRPr/>
            </a:pPr>
            <a:r>
              <a:rPr lang="fr-FR" sz="12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Lieu et conditions de réalisation du dépistage :</a:t>
            </a:r>
          </a:p>
          <a:p>
            <a:pPr marL="179388" algn="just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FR" sz="1100" i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Unité mobile, local spécifique, éclairage</a:t>
            </a:r>
            <a:r>
              <a:rPr lang="fr-FR" sz="1100" i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fauteuil </a:t>
            </a:r>
            <a:r>
              <a:rPr lang="fr-FR" sz="1100" i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d’examen …</a:t>
            </a:r>
          </a:p>
          <a:p>
            <a:pPr marL="179388" lvl="0" algn="just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q"/>
              <a:defRPr/>
            </a:pPr>
            <a:r>
              <a:rPr lang="fr-FR" sz="12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Contrôle </a:t>
            </a:r>
            <a:r>
              <a:rPr lang="fr-FR" sz="12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du respect des normes d’hygiène et de sécurité </a:t>
            </a:r>
            <a:r>
              <a:rPr lang="fr-FR" sz="12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nombre de collecteurs de déchets</a:t>
            </a:r>
            <a:endParaRPr lang="fr-FR" sz="1200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9388" lvl="0" algn="just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q"/>
              <a:defRPr/>
            </a:pPr>
            <a:r>
              <a:rPr lang="fr-FR" sz="12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2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Respect des conditions </a:t>
            </a:r>
            <a:r>
              <a:rPr lang="fr-FR" sz="12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d’hygiène </a:t>
            </a:r>
            <a:r>
              <a:rPr lang="fr-FR" sz="12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 de qualité du dépistage : </a:t>
            </a:r>
            <a:r>
              <a:rPr lang="fr-FR" sz="1100" i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Nombre de sets de dépistage (sondes + miroirs) à usage unique ou stérilisés au cabinet, nombre de masques, de gants,</a:t>
            </a:r>
          </a:p>
          <a:p>
            <a:pPr marL="179388" lvl="0" algn="just" fontAlgn="base">
              <a:spcBef>
                <a:spcPct val="0"/>
              </a:spcBef>
              <a:spcAft>
                <a:spcPct val="0"/>
              </a:spcAft>
              <a:defRPr/>
            </a:pPr>
            <a:endParaRPr lang="fr-FR" sz="1100" i="1" dirty="0" smtClean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ü"/>
              <a:defRPr/>
            </a:pPr>
            <a:r>
              <a:rPr lang="fr-FR" sz="12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Suite au dépistage à l’école</a:t>
            </a:r>
          </a:p>
          <a:p>
            <a:pPr marL="174625" indent="-4763" algn="just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q"/>
              <a:defRPr/>
            </a:pPr>
            <a:r>
              <a:rPr lang="fr-FR" sz="12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Modalités d’information des parents sur les résultats du dépistage et les suites à donner en cas de besoin de soins </a:t>
            </a:r>
          </a:p>
          <a:p>
            <a:pPr marL="179388" algn="just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q"/>
              <a:defRPr/>
            </a:pPr>
            <a:r>
              <a:rPr lang="fr-FR" sz="12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Nombre total de formulaires </a:t>
            </a:r>
            <a:r>
              <a:rPr lang="fr-FR" sz="12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 </a:t>
            </a:r>
            <a:r>
              <a:rPr lang="fr-FR" sz="12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«diagnostic» transmis par le chirurgien dentiste dépisteur aux </a:t>
            </a:r>
            <a:r>
              <a:rPr lang="fr-FR" sz="12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ELSM </a:t>
            </a:r>
            <a:r>
              <a:rPr lang="fr-FR" sz="12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suite </a:t>
            </a:r>
            <a:r>
              <a:rPr lang="fr-FR" sz="12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 dépistage</a:t>
            </a:r>
          </a:p>
          <a:p>
            <a:pPr marL="179388" algn="just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q"/>
              <a:defRPr/>
            </a:pPr>
            <a:r>
              <a:rPr lang="fr-FR" sz="12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Dont nombre de formulaires concernant des enfants </a:t>
            </a:r>
            <a:r>
              <a:rPr lang="fr-FR" sz="12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ayant un besoin de </a:t>
            </a:r>
            <a:r>
              <a:rPr lang="fr-FR" sz="12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soins</a:t>
            </a:r>
            <a:endParaRPr lang="fr-FR" sz="1200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Espace réservé du numéro de diapositive 1"/>
          <p:cNvSpPr>
            <a:spLocks noGrp="1"/>
          </p:cNvSpPr>
          <p:nvPr>
            <p:ph type="sldNum" sz="quarter" idx="4"/>
          </p:nvPr>
        </p:nvSpPr>
        <p:spPr/>
        <p:txBody>
          <a:bodyPr anchor="ctr"/>
          <a:lstStyle/>
          <a:p>
            <a:pPr>
              <a:defRPr/>
            </a:pPr>
            <a:endParaRPr lang="fr-FR" dirty="0" smtClean="0"/>
          </a:p>
          <a:p>
            <a:pPr>
              <a:defRPr/>
            </a:pPr>
            <a:fld id="{566C7015-140A-418A-B61D-2348FCF530F2}" type="slidenum">
              <a:rPr lang="fr-FR" smtClean="0"/>
              <a:pPr>
                <a:defRPr/>
              </a:pPr>
              <a:t>3</a:t>
            </a:fld>
            <a:endParaRPr lang="fr-FR" dirty="0"/>
          </a:p>
        </p:txBody>
      </p:sp>
      <p:sp>
        <p:nvSpPr>
          <p:cNvPr id="10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fr-FR" sz="2000" b="1" dirty="0" smtClean="0">
                <a:solidFill>
                  <a:srgbClr val="0070C0"/>
                </a:solidFill>
              </a:rPr>
              <a:t>Modalités de mise en œuvre (2/2)</a:t>
            </a:r>
            <a:endParaRPr lang="fr-FR" sz="2000" dirty="0"/>
          </a:p>
        </p:txBody>
      </p:sp>
      <p:sp>
        <p:nvSpPr>
          <p:cNvPr id="6" name="Rectangle 5"/>
          <p:cNvSpPr/>
          <p:nvPr/>
        </p:nvSpPr>
        <p:spPr>
          <a:xfrm>
            <a:off x="4863662" y="76200"/>
            <a:ext cx="3505200" cy="360407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fr-FR" sz="1400" b="1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Nom de l’établissement</a:t>
            </a:r>
            <a:endParaRPr lang="fr-FR" sz="1400" b="1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353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067800" cy="612775"/>
          </a:xfrm>
        </p:spPr>
        <p:txBody>
          <a:bodyPr/>
          <a:lstStyle/>
          <a:p>
            <a:pPr algn="l"/>
            <a:r>
              <a:rPr lang="fr-FR" sz="2000" b="1" smtClean="0">
                <a:solidFill>
                  <a:srgbClr val="0070C0"/>
                </a:solidFill>
              </a:rPr>
              <a:t>Dépenses engagées</a:t>
            </a:r>
            <a:endParaRPr lang="fr-FR" sz="2000" dirty="0"/>
          </a:p>
        </p:txBody>
      </p:sp>
      <p:sp>
        <p:nvSpPr>
          <p:cNvPr id="5" name="Rectangle 4"/>
          <p:cNvSpPr/>
          <p:nvPr/>
        </p:nvSpPr>
        <p:spPr>
          <a:xfrm>
            <a:off x="1752601" y="4956583"/>
            <a:ext cx="6248399" cy="6120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wrap="square" lIns="0" tIns="0" rIns="0" bIns="0" rtlCol="0" anchor="ctr">
            <a:no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fr-FR" sz="1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Autres frais </a:t>
            </a:r>
            <a:r>
              <a:rPr lang="fr-F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 à préciser)</a:t>
            </a:r>
          </a:p>
        </p:txBody>
      </p:sp>
      <p:sp>
        <p:nvSpPr>
          <p:cNvPr id="6" name="Rectangle 5"/>
          <p:cNvSpPr/>
          <p:nvPr/>
        </p:nvSpPr>
        <p:spPr>
          <a:xfrm>
            <a:off x="5105400" y="1944779"/>
            <a:ext cx="2895600" cy="1224000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marL="171450" indent="-171450" algn="just">
              <a:buFont typeface="Wingdings" panose="05000000000000000000" pitchFamily="2" charset="2"/>
              <a:buChar char="ü"/>
            </a:pPr>
            <a:endParaRPr lang="fr-FR" sz="1200" dirty="0" smtClean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 algn="just">
              <a:buFont typeface="Wingdings" panose="05000000000000000000" pitchFamily="2" charset="2"/>
              <a:buChar char="ü"/>
            </a:pPr>
            <a:r>
              <a:rPr lang="fr-FR" sz="12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Montant total </a:t>
            </a:r>
            <a:endParaRPr lang="fr-FR" sz="1200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fr-FR" sz="12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fr-FR" sz="12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ont :</a:t>
            </a:r>
          </a:p>
          <a:p>
            <a:pPr marL="355600" indent="-88900" algn="just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q"/>
              <a:defRPr/>
            </a:pPr>
            <a:r>
              <a:rPr lang="fr-FR" sz="12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Rémunération </a:t>
            </a:r>
            <a:r>
              <a:rPr lang="fr-FR" sz="12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 intervenants </a:t>
            </a:r>
            <a:r>
              <a:rPr lang="fr-FR" sz="10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(salaire ou vacation</a:t>
            </a:r>
            <a:r>
              <a:rPr lang="fr-FR" sz="10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fr-FR" sz="1200" dirty="0" smtClean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55600" indent="-88900" algn="just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q"/>
              <a:defRPr/>
            </a:pPr>
            <a:r>
              <a:rPr lang="fr-FR" sz="12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Matériel </a:t>
            </a:r>
            <a:r>
              <a:rPr lang="fr-FR" sz="12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pédagogique</a:t>
            </a:r>
          </a:p>
          <a:p>
            <a:pPr marL="355600" indent="-88900" algn="just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q"/>
              <a:defRPr/>
            </a:pPr>
            <a:r>
              <a:rPr lang="fr-FR" sz="12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Kits de </a:t>
            </a:r>
            <a:r>
              <a:rPr lang="fr-FR" sz="12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brossage</a:t>
            </a:r>
            <a:endParaRPr lang="fr-FR" sz="1200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55600" indent="-88900" algn="just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q"/>
              <a:defRPr/>
            </a:pPr>
            <a:endParaRPr lang="fr-FR" sz="1000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752599" y="1144844"/>
            <a:ext cx="6248401" cy="6120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wrap="square" lIns="0" tIns="0" rIns="0" bIns="0" rtlCol="0" anchor="ctr">
            <a:no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fr-FR" sz="1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Frais d’information </a:t>
            </a:r>
            <a:r>
              <a:rPr lang="fr-F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 partenaires </a:t>
            </a:r>
            <a:endParaRPr lang="fr-FR" sz="1400" b="1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fr-FR" sz="1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éducation nationale, </a:t>
            </a:r>
            <a:r>
              <a:rPr lang="fr-FR" sz="1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professionnels, relais sociaux, </a:t>
            </a:r>
            <a:r>
              <a:rPr lang="fr-FR" sz="1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parents</a:t>
            </a:r>
            <a:endParaRPr lang="fr-FR" sz="1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752599" y="1944779"/>
            <a:ext cx="3276602" cy="12240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wrap="square" lIns="0" tIns="0" rIns="0" bIns="0" rtlCol="0" anchor="ctr">
            <a:no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fr-FR" sz="1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Frais de réalisation de la </a:t>
            </a:r>
            <a:r>
              <a:rPr lang="fr-F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séance </a:t>
            </a:r>
            <a:endParaRPr lang="fr-FR" sz="1400" b="1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fr-FR" sz="1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 </a:t>
            </a:r>
            <a:r>
              <a:rPr lang="fr-F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sensibilisation</a:t>
            </a:r>
          </a:p>
        </p:txBody>
      </p:sp>
      <p:sp>
        <p:nvSpPr>
          <p:cNvPr id="12" name="Rectangle 11"/>
          <p:cNvSpPr/>
          <p:nvPr/>
        </p:nvSpPr>
        <p:spPr>
          <a:xfrm>
            <a:off x="1752599" y="3356714"/>
            <a:ext cx="3243837" cy="12240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wrap="square" lIns="0" tIns="0" rIns="0" bIns="0" rtlCol="0" anchor="ctr">
            <a:no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fr-FR" sz="1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Frais de réalisation </a:t>
            </a:r>
            <a:r>
              <a:rPr lang="fr-F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du </a:t>
            </a:r>
            <a:r>
              <a:rPr lang="fr-FR" sz="1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dépistage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fr-FR" sz="1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à l’école</a:t>
            </a:r>
            <a:endParaRPr lang="fr-FR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5105400" y="3356714"/>
            <a:ext cx="2895600" cy="1224000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marL="171450" indent="-171450" algn="just">
              <a:buFont typeface="Wingdings" panose="05000000000000000000" pitchFamily="2" charset="2"/>
              <a:buChar char="ü"/>
            </a:pPr>
            <a:r>
              <a:rPr lang="fr-FR" sz="12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Montant total </a:t>
            </a:r>
            <a:endParaRPr lang="fr-FR" sz="1200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fr-FR" sz="12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fr-FR" sz="12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ont :</a:t>
            </a:r>
          </a:p>
          <a:p>
            <a:pPr marL="355600" indent="-88900" algn="just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q"/>
              <a:defRPr/>
            </a:pPr>
            <a:r>
              <a:rPr lang="fr-FR" sz="12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Rémunération </a:t>
            </a:r>
            <a:r>
              <a:rPr lang="fr-FR" sz="12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 intervenants </a:t>
            </a:r>
            <a:r>
              <a:rPr lang="fr-FR" sz="10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(salaire ou vacation</a:t>
            </a:r>
            <a:r>
              <a:rPr lang="fr-FR" sz="10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fr-FR" sz="1200" dirty="0" smtClean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55600" indent="-88900" algn="just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q"/>
              <a:defRPr/>
            </a:pPr>
            <a:r>
              <a:rPr lang="fr-FR" sz="12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Matériel </a:t>
            </a:r>
            <a:r>
              <a:rPr lang="fr-FR" sz="12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médical</a:t>
            </a:r>
          </a:p>
          <a:p>
            <a:pPr marL="355600" indent="-88900" algn="just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q"/>
              <a:defRPr/>
            </a:pPr>
            <a:r>
              <a:rPr lang="fr-FR" sz="12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Autres (à préciser)</a:t>
            </a:r>
            <a:endParaRPr lang="fr-FR" sz="1000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Espace réservé du numéro de diapositive 1"/>
          <p:cNvSpPr>
            <a:spLocks noGrp="1"/>
          </p:cNvSpPr>
          <p:nvPr>
            <p:ph type="sldNum" sz="quarter" idx="4"/>
          </p:nvPr>
        </p:nvSpPr>
        <p:spPr/>
        <p:txBody>
          <a:bodyPr anchor="ctr"/>
          <a:lstStyle/>
          <a:p>
            <a:pPr>
              <a:defRPr/>
            </a:pPr>
            <a:endParaRPr lang="fr-FR" dirty="0" smtClean="0"/>
          </a:p>
          <a:p>
            <a:pPr>
              <a:defRPr/>
            </a:pPr>
            <a:fld id="{566C7015-140A-418A-B61D-2348FCF530F2}" type="slidenum">
              <a:rPr lang="fr-FR" smtClean="0"/>
              <a:pPr>
                <a:defRPr/>
              </a:pPr>
              <a:t>4</a:t>
            </a:fld>
            <a:endParaRPr lang="fr-FR" dirty="0"/>
          </a:p>
        </p:txBody>
      </p:sp>
      <p:sp>
        <p:nvSpPr>
          <p:cNvPr id="13" name="Rectangle 12"/>
          <p:cNvSpPr/>
          <p:nvPr/>
        </p:nvSpPr>
        <p:spPr>
          <a:xfrm>
            <a:off x="4863662" y="76200"/>
            <a:ext cx="3505200" cy="360407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fr-FR" sz="1400" b="1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Nom de l’établissement</a:t>
            </a:r>
            <a:endParaRPr lang="fr-FR" sz="1400" b="1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609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LAPSEDTIME" val="2,672"/>
  <p:tag name="TIMELINE" val="1,5"/>
  <p:tag name="ARTICULATE_TITLE_TAG" val="Couverture 2"/>
  <p:tag name="ARTICULATE_SLIDE_PAUSE" val="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26505</TotalTime>
  <Words>557</Words>
  <Application>Microsoft Office PowerPoint</Application>
  <PresentationFormat>Format A4 (210 x 297 mm)</PresentationFormat>
  <Paragraphs>86</Paragraphs>
  <Slides>4</Slides>
  <Notes>3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9" baseType="lpstr">
      <vt:lpstr>Arial</vt:lpstr>
      <vt:lpstr>Calibri</vt:lpstr>
      <vt:lpstr>Century Gothic</vt:lpstr>
      <vt:lpstr>Wingdings</vt:lpstr>
      <vt:lpstr>Office Theme</vt:lpstr>
      <vt:lpstr>Couverture</vt:lpstr>
      <vt:lpstr>Modalités de mise en œuvre (1/2)</vt:lpstr>
      <vt:lpstr>Modalités de mise en œuvre (2/2)</vt:lpstr>
      <vt:lpstr>Dépenses engagées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DEM</dc:creator>
  <cp:lastModifiedBy>PINON LOREN (CNAM / Paris)</cp:lastModifiedBy>
  <cp:revision>942</cp:revision>
  <cp:lastPrinted>2016-09-01T15:52:28Z</cp:lastPrinted>
  <dcterms:modified xsi:type="dcterms:W3CDTF">2024-12-18T14:15:51Z</dcterms:modified>
</cp:coreProperties>
</file>